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0" r:id="rId1"/>
  </p:sldMasterIdLst>
  <p:notesMasterIdLst>
    <p:notesMasterId r:id="rId15"/>
  </p:notesMasterIdLst>
  <p:sldIdLst>
    <p:sldId id="256" r:id="rId2"/>
    <p:sldId id="259" r:id="rId3"/>
    <p:sldId id="258" r:id="rId4"/>
    <p:sldId id="261" r:id="rId5"/>
    <p:sldId id="262" r:id="rId6"/>
    <p:sldId id="263" r:id="rId7"/>
    <p:sldId id="264" r:id="rId8"/>
    <p:sldId id="267" r:id="rId9"/>
    <p:sldId id="265" r:id="rId10"/>
    <p:sldId id="257" r:id="rId11"/>
    <p:sldId id="266" r:id="rId12"/>
    <p:sldId id="268"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6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A7723-6A4B-4FBA-8E3C-0DE107E5D9ED}" type="datetimeFigureOut">
              <a:rPr lang="ru-RU" smtClean="0"/>
              <a:t>13.05.2020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B9CA6-6F06-4E71-968B-5F5667515AC7}" type="slidenum">
              <a:rPr lang="ru-RU" smtClean="0"/>
              <a:t>‹#›</a:t>
            </a:fld>
            <a:endParaRPr lang="ru-RU"/>
          </a:p>
        </p:txBody>
      </p:sp>
    </p:spTree>
    <p:extLst>
      <p:ext uri="{BB962C8B-B14F-4D97-AF65-F5344CB8AC3E}">
        <p14:creationId xmlns:p14="http://schemas.microsoft.com/office/powerpoint/2010/main" val="2761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AB9CA6-6F06-4E71-968B-5F5667515AC7}" type="slidenum">
              <a:rPr lang="ru-RU" smtClean="0"/>
              <a:t>6</a:t>
            </a:fld>
            <a:endParaRPr lang="ru-RU"/>
          </a:p>
        </p:txBody>
      </p:sp>
    </p:spTree>
    <p:extLst>
      <p:ext uri="{BB962C8B-B14F-4D97-AF65-F5344CB8AC3E}">
        <p14:creationId xmlns:p14="http://schemas.microsoft.com/office/powerpoint/2010/main" val="327510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3861208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8585FC-3C0B-4311-A49A-702F69BAB969}"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64371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184143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44748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94061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2029528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4038168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111424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93133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73374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8585FC-3C0B-4311-A49A-702F69BAB969}" type="datetimeFigureOut">
              <a:rPr lang="ru-RU" smtClean="0"/>
              <a:t>13.05.2020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111775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28585FC-3C0B-4311-A49A-702F69BAB969}"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10831851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28585FC-3C0B-4311-A49A-702F69BAB969}" type="datetimeFigureOut">
              <a:rPr lang="ru-RU" smtClean="0"/>
              <a:t>13.05.2020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0476001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28585FC-3C0B-4311-A49A-702F69BAB969}" type="datetimeFigureOut">
              <a:rPr lang="ru-RU" smtClean="0"/>
              <a:t>13.05.2020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374680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28585FC-3C0B-4311-A49A-702F69BAB969}" type="datetimeFigureOut">
              <a:rPr lang="ru-RU" smtClean="0"/>
              <a:t>13.05.2020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18723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8585FC-3C0B-4311-A49A-702F69BAB969}"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14727357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8585FC-3C0B-4311-A49A-702F69BAB969}" type="datetimeFigureOut">
              <a:rPr lang="ru-RU" smtClean="0"/>
              <a:t>13.05.2020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3391AF-D776-4134-9A9D-4107C443EB3D}" type="slidenum">
              <a:rPr lang="ru-RU" smtClean="0"/>
              <a:t>‹#›</a:t>
            </a:fld>
            <a:endParaRPr lang="ru-RU"/>
          </a:p>
        </p:txBody>
      </p:sp>
    </p:spTree>
    <p:extLst>
      <p:ext uri="{BB962C8B-B14F-4D97-AF65-F5344CB8AC3E}">
        <p14:creationId xmlns:p14="http://schemas.microsoft.com/office/powerpoint/2010/main" val="144210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8585FC-3C0B-4311-A49A-702F69BAB969}" type="datetimeFigureOut">
              <a:rPr lang="ru-RU" smtClean="0"/>
              <a:t>13.05.2020</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3391AF-D776-4134-9A9D-4107C443EB3D}" type="slidenum">
              <a:rPr lang="ru-RU" smtClean="0"/>
              <a:t>‹#›</a:t>
            </a:fld>
            <a:endParaRPr lang="ru-RU"/>
          </a:p>
        </p:txBody>
      </p:sp>
    </p:spTree>
    <p:extLst>
      <p:ext uri="{BB962C8B-B14F-4D97-AF65-F5344CB8AC3E}">
        <p14:creationId xmlns:p14="http://schemas.microsoft.com/office/powerpoint/2010/main" val="3824362177"/>
      </p:ext>
    </p:extLst>
  </p:cSld>
  <p:clrMap bg1="dk1" tx1="lt1" bg2="dk2" tx2="lt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 id="2147484862" r:id="rId12"/>
    <p:sldLayoutId id="2147484863" r:id="rId13"/>
    <p:sldLayoutId id="2147484864" r:id="rId14"/>
    <p:sldLayoutId id="2147484865" r:id="rId15"/>
    <p:sldLayoutId id="2147484866" r:id="rId16"/>
    <p:sldLayoutId id="21474848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g"/></Relationships>
</file>

<file path=ppt/slides/_rels/slide1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fi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8302" y="827314"/>
            <a:ext cx="8224176" cy="1419498"/>
          </a:xfrm>
        </p:spPr>
        <p:txBody>
          <a:bodyPr>
            <a:normAutofit/>
          </a:bodyPr>
          <a:lstStyle/>
          <a:p>
            <a:pPr algn="ctr"/>
            <a:r>
              <a:rPr lang="ru-RU" sz="1800" dirty="0" smtClean="0">
                <a:solidFill>
                  <a:schemeClr val="accent4"/>
                </a:solidFill>
              </a:rPr>
              <a:t>Муниципальное бюджетное общеобразовательное учреждение </a:t>
            </a:r>
            <a:br>
              <a:rPr lang="ru-RU" sz="1800" dirty="0" smtClean="0">
                <a:solidFill>
                  <a:schemeClr val="accent4"/>
                </a:solidFill>
              </a:rPr>
            </a:br>
            <a:r>
              <a:rPr lang="en-US" sz="1800" dirty="0" smtClean="0">
                <a:solidFill>
                  <a:schemeClr val="accent4"/>
                </a:solidFill>
              </a:rPr>
              <a:t>“</a:t>
            </a:r>
            <a:r>
              <a:rPr lang="ru-RU" sz="1800" dirty="0" smtClean="0">
                <a:solidFill>
                  <a:schemeClr val="accent4"/>
                </a:solidFill>
              </a:rPr>
              <a:t>Средняя</a:t>
            </a:r>
            <a:r>
              <a:rPr lang="en-US" sz="1800" dirty="0" smtClean="0">
                <a:solidFill>
                  <a:schemeClr val="accent4"/>
                </a:solidFill>
              </a:rPr>
              <a:t> </a:t>
            </a:r>
            <a:r>
              <a:rPr lang="ru-RU" sz="1800" dirty="0" smtClean="0">
                <a:solidFill>
                  <a:schemeClr val="accent4"/>
                </a:solidFill>
              </a:rPr>
              <a:t>общеобразовательная школа № 18</a:t>
            </a:r>
            <a:r>
              <a:rPr lang="en-US" sz="1800" dirty="0" smtClean="0">
                <a:solidFill>
                  <a:schemeClr val="accent4"/>
                </a:solidFill>
              </a:rPr>
              <a:t>”</a:t>
            </a:r>
            <a:br>
              <a:rPr lang="en-US" sz="1800" dirty="0" smtClean="0">
                <a:solidFill>
                  <a:schemeClr val="accent4"/>
                </a:solidFill>
              </a:rPr>
            </a:br>
            <a:r>
              <a:rPr lang="ru-RU" sz="1800" dirty="0" smtClean="0">
                <a:solidFill>
                  <a:schemeClr val="accent4"/>
                </a:solidFill>
              </a:rPr>
              <a:t>муниципального образования города Братска</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2292228" y="2316978"/>
            <a:ext cx="7697038" cy="1418999"/>
          </a:xfrm>
        </p:spPr>
        <p:txBody>
          <a:bodyPr>
            <a:normAutofit lnSpcReduction="10000"/>
          </a:bodyPr>
          <a:lstStyle/>
          <a:p>
            <a:pPr algn="ctr"/>
            <a:r>
              <a:rPr lang="ru-RU" sz="4400" b="1" i="1" dirty="0" smtClean="0">
                <a:solidFill>
                  <a:schemeClr val="accent3"/>
                </a:solidFill>
              </a:rPr>
              <a:t>Экологическая тропа</a:t>
            </a:r>
            <a:r>
              <a:rPr lang="en-US" sz="4400" b="1" i="1" dirty="0" smtClean="0">
                <a:solidFill>
                  <a:schemeClr val="accent3"/>
                </a:solidFill>
              </a:rPr>
              <a:t>:</a:t>
            </a:r>
            <a:r>
              <a:rPr lang="en-US" sz="4400" b="1" i="1" dirty="0">
                <a:solidFill>
                  <a:schemeClr val="accent3"/>
                </a:solidFill>
              </a:rPr>
              <a:t> </a:t>
            </a:r>
            <a:r>
              <a:rPr lang="ru-RU" sz="4400" b="1" i="1" dirty="0" smtClean="0">
                <a:solidFill>
                  <a:schemeClr val="accent3"/>
                </a:solidFill>
              </a:rPr>
              <a:t>ЗАГАДКИ МАЛОЙ РОДИНЫ</a:t>
            </a:r>
            <a:endParaRPr lang="ru-RU" sz="4400" b="1" i="1" dirty="0">
              <a:solidFill>
                <a:schemeClr val="accent3"/>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28" y="1004618"/>
            <a:ext cx="1114162" cy="1559827"/>
          </a:xfrm>
          <a:prstGeom prst="rect">
            <a:avLst/>
          </a:prstGeom>
        </p:spPr>
      </p:pic>
      <p:sp>
        <p:nvSpPr>
          <p:cNvPr id="5" name="Прямоугольник 4"/>
          <p:cNvSpPr/>
          <p:nvPr/>
        </p:nvSpPr>
        <p:spPr>
          <a:xfrm>
            <a:off x="449828" y="5092227"/>
            <a:ext cx="6096000" cy="1323439"/>
          </a:xfrm>
          <a:prstGeom prst="rect">
            <a:avLst/>
          </a:prstGeom>
        </p:spPr>
        <p:txBody>
          <a:bodyPr>
            <a:spAutoFit/>
          </a:bodyPr>
          <a:lstStyle/>
          <a:p>
            <a:r>
              <a:rPr lang="ru-RU" sz="1600" b="1" i="1" dirty="0" smtClean="0">
                <a:solidFill>
                  <a:schemeClr val="accent4"/>
                </a:solidFill>
                <a:latin typeface="regular-ysans"/>
              </a:rPr>
              <a:t>ПРОЕКТ ПОДГОТОВИЛ </a:t>
            </a:r>
          </a:p>
          <a:p>
            <a:r>
              <a:rPr lang="ru-RU" sz="1600" b="1" i="1" dirty="0" smtClean="0">
                <a:solidFill>
                  <a:schemeClr val="accent4"/>
                </a:solidFill>
                <a:latin typeface="regular-ysans"/>
              </a:rPr>
              <a:t>УЧЕНИК 9В КЛАССА 18 ШКОЛЫ</a:t>
            </a:r>
          </a:p>
          <a:p>
            <a:r>
              <a:rPr lang="ru-RU" sz="1600" b="1" i="1" dirty="0" smtClean="0">
                <a:solidFill>
                  <a:schemeClr val="accent4"/>
                </a:solidFill>
                <a:latin typeface="regular-ysans"/>
              </a:rPr>
              <a:t>УЛЬЯНОВ ВЯЧЕСЛАВ</a:t>
            </a:r>
          </a:p>
          <a:p>
            <a:r>
              <a:rPr lang="ru-RU" sz="1600" b="1" i="1" dirty="0" smtClean="0">
                <a:solidFill>
                  <a:schemeClr val="accent4"/>
                </a:solidFill>
                <a:latin typeface="regular-ysans"/>
              </a:rPr>
              <a:t>РУКОВОДИТЕЛЬ ПРОЕКТА </a:t>
            </a:r>
          </a:p>
          <a:p>
            <a:r>
              <a:rPr lang="ru-RU" sz="1600" b="1" i="1" dirty="0" smtClean="0">
                <a:solidFill>
                  <a:schemeClr val="accent4"/>
                </a:solidFill>
                <a:latin typeface="regular-ysans"/>
              </a:rPr>
              <a:t>АНДРЕЙ АЛЕКСАНДРОВИЧ ХОРОЛЬСКИЙ</a:t>
            </a:r>
            <a:endParaRPr lang="ru-RU" sz="1600" b="1" i="1" dirty="0">
              <a:solidFill>
                <a:schemeClr val="accent4"/>
              </a:solidFill>
            </a:endParaRPr>
          </a:p>
        </p:txBody>
      </p:sp>
    </p:spTree>
    <p:extLst>
      <p:ext uri="{BB962C8B-B14F-4D97-AF65-F5344CB8AC3E}">
        <p14:creationId xmlns:p14="http://schemas.microsoft.com/office/powerpoint/2010/main" val="1184759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arn(inVertical)">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конечная звезда 15"/>
          <p:cNvSpPr/>
          <p:nvPr/>
        </p:nvSpPr>
        <p:spPr>
          <a:xfrm>
            <a:off x="9987901" y="2965626"/>
            <a:ext cx="1096499" cy="1051843"/>
          </a:xfrm>
          <a:prstGeom prst="star5">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9696803" y="3086985"/>
            <a:ext cx="1008112" cy="1008112"/>
          </a:xfrm>
          <a:prstGeom prst="star5">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5-конечная звезда 20"/>
          <p:cNvSpPr/>
          <p:nvPr/>
        </p:nvSpPr>
        <p:spPr>
          <a:xfrm>
            <a:off x="9510818" y="3253344"/>
            <a:ext cx="802352" cy="735902"/>
          </a:xfrm>
          <a:prstGeom prst="star5">
            <a:avLst/>
          </a:prstGeom>
          <a:solidFill>
            <a:schemeClr val="bg1">
              <a:lumMod val="65000"/>
              <a:lumOff val="3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p:cNvSpPr/>
          <p:nvPr/>
        </p:nvSpPr>
        <p:spPr>
          <a:xfrm>
            <a:off x="6008957" y="2932097"/>
            <a:ext cx="1096499" cy="1051843"/>
          </a:xfrm>
          <a:prstGeom prst="star5">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5-конечная звезда 18"/>
          <p:cNvSpPr/>
          <p:nvPr/>
        </p:nvSpPr>
        <p:spPr>
          <a:xfrm>
            <a:off x="5722656" y="3049865"/>
            <a:ext cx="1008112" cy="1008112"/>
          </a:xfrm>
          <a:prstGeom prst="star5">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5-конечная звезда 19"/>
          <p:cNvSpPr/>
          <p:nvPr/>
        </p:nvSpPr>
        <p:spPr>
          <a:xfrm>
            <a:off x="5551522" y="3223090"/>
            <a:ext cx="802352" cy="735902"/>
          </a:xfrm>
          <a:prstGeom prst="star5">
            <a:avLst/>
          </a:prstGeom>
          <a:solidFill>
            <a:schemeClr val="bg1">
              <a:lumMod val="65000"/>
              <a:lumOff val="3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5-конечная звезда 8"/>
          <p:cNvSpPr/>
          <p:nvPr/>
        </p:nvSpPr>
        <p:spPr>
          <a:xfrm>
            <a:off x="2342176" y="2919859"/>
            <a:ext cx="1096499" cy="1051843"/>
          </a:xfrm>
          <a:prstGeom prst="star5">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p:cNvSpPr/>
          <p:nvPr/>
        </p:nvSpPr>
        <p:spPr>
          <a:xfrm>
            <a:off x="2096899" y="3009357"/>
            <a:ext cx="1008112" cy="1008112"/>
          </a:xfrm>
          <a:prstGeom prst="star5">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1891904" y="3207836"/>
            <a:ext cx="802352" cy="735902"/>
          </a:xfrm>
          <a:prstGeom prst="star5">
            <a:avLst/>
          </a:prstGeom>
          <a:solidFill>
            <a:schemeClr val="bg1">
              <a:lumMod val="65000"/>
              <a:lumOff val="3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5801" y="609600"/>
            <a:ext cx="10131425" cy="714103"/>
          </a:xfrm>
        </p:spPr>
        <p:txBody>
          <a:bodyPr>
            <a:normAutofit/>
          </a:bodyPr>
          <a:lstStyle/>
          <a:p>
            <a:r>
              <a:rPr lang="ru-RU" b="1" i="1" dirty="0" smtClean="0">
                <a:solidFill>
                  <a:srgbClr val="00B050"/>
                </a:solidFill>
              </a:rPr>
              <a:t>Тенга – островной мир!</a:t>
            </a:r>
            <a:endParaRPr lang="ru-RU" b="1" i="1" dirty="0">
              <a:solidFill>
                <a:srgbClr val="00B050"/>
              </a:solidFill>
            </a:endParaRPr>
          </a:p>
        </p:txBody>
      </p:sp>
      <p:sp>
        <p:nvSpPr>
          <p:cNvPr id="3" name="Объект 2"/>
          <p:cNvSpPr>
            <a:spLocks noGrp="1"/>
          </p:cNvSpPr>
          <p:nvPr>
            <p:ph idx="1"/>
          </p:nvPr>
        </p:nvSpPr>
        <p:spPr>
          <a:xfrm>
            <a:off x="685801" y="1402474"/>
            <a:ext cx="10131425" cy="1593669"/>
          </a:xfrm>
        </p:spPr>
        <p:txBody>
          <a:bodyPr>
            <a:normAutofit/>
          </a:bodyPr>
          <a:lstStyle/>
          <a:p>
            <a:pPr marL="0" indent="0">
              <a:buNone/>
            </a:pPr>
            <a:r>
              <a:rPr lang="ru-RU" b="1" i="1" dirty="0" smtClean="0">
                <a:solidFill>
                  <a:schemeClr val="accent5">
                    <a:lumMod val="75000"/>
                  </a:schemeClr>
                </a:solidFill>
              </a:rPr>
              <a:t>1.Вот и закончен наш маршрут на остров Тенга</a:t>
            </a:r>
            <a:r>
              <a:rPr lang="ru-RU" b="1" i="1" dirty="0">
                <a:solidFill>
                  <a:schemeClr val="accent5">
                    <a:lumMod val="75000"/>
                  </a:schemeClr>
                </a:solidFill>
              </a:rPr>
              <a:t> — это </a:t>
            </a:r>
            <a:r>
              <a:rPr lang="ru-RU" b="1" i="1" dirty="0" smtClean="0">
                <a:solidFill>
                  <a:schemeClr val="accent5">
                    <a:lumMod val="75000"/>
                  </a:schemeClr>
                </a:solidFill>
              </a:rPr>
              <a:t>остров  </a:t>
            </a:r>
            <a:r>
              <a:rPr lang="ru-RU" b="1" i="1" dirty="0">
                <a:solidFill>
                  <a:schemeClr val="accent5">
                    <a:lumMod val="75000"/>
                  </a:schemeClr>
                </a:solidFill>
              </a:rPr>
              <a:t>и пролив на реке Ангаре в Иркутской области. Расположен остров Тенга недалеко от города Братска, поэтому считается излюбленным местом отдыха горожан. Здесь множество живописных полянок, Тенга прекрасна, как никакое другое место в Братске. </a:t>
            </a:r>
            <a:r>
              <a:rPr lang="ru-RU" b="1" i="1" dirty="0" smtClean="0">
                <a:solidFill>
                  <a:schemeClr val="accent5">
                    <a:lumMod val="75000"/>
                  </a:schemeClr>
                </a:solidFill>
              </a:rPr>
              <a:t>внутри </a:t>
            </a:r>
            <a:r>
              <a:rPr lang="ru-RU" b="1" i="1" dirty="0">
                <a:solidFill>
                  <a:schemeClr val="accent5">
                    <a:lumMod val="75000"/>
                  </a:schemeClr>
                </a:solidFill>
              </a:rPr>
              <a:t>раскинулось множество теплых озер. По правую сторону от дороги виднеется некогда богатый сосновый </a:t>
            </a:r>
            <a:r>
              <a:rPr lang="ru-RU" b="1" i="1" dirty="0" smtClean="0">
                <a:solidFill>
                  <a:schemeClr val="accent5">
                    <a:lumMod val="75000"/>
                  </a:schemeClr>
                </a:solidFill>
              </a:rPr>
              <a:t>бор.</a:t>
            </a:r>
            <a:endParaRPr lang="ru-RU" b="1" i="1" dirty="0">
              <a:solidFill>
                <a:schemeClr val="accent5">
                  <a:lumMod val="75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216" y="3654014"/>
            <a:ext cx="3230880" cy="18818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314" y="3675017"/>
            <a:ext cx="3328307" cy="18818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3621295"/>
            <a:ext cx="3105806" cy="20749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73502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369" y="494270"/>
            <a:ext cx="10131425" cy="467726"/>
          </a:xfrm>
        </p:spPr>
        <p:txBody>
          <a:bodyPr>
            <a:normAutofit fontScale="90000"/>
          </a:bodyPr>
          <a:lstStyle/>
          <a:p>
            <a:r>
              <a:rPr lang="ru-RU" b="1" i="1" dirty="0" smtClean="0">
                <a:solidFill>
                  <a:srgbClr val="00B050"/>
                </a:solidFill>
              </a:rPr>
              <a:t>Грибы </a:t>
            </a:r>
            <a:endParaRPr lang="ru-RU" b="1" i="1" dirty="0">
              <a:solidFill>
                <a:srgbClr val="00B050"/>
              </a:solidFill>
            </a:endParaRPr>
          </a:p>
        </p:txBody>
      </p:sp>
      <p:sp>
        <p:nvSpPr>
          <p:cNvPr id="3" name="Объект 2"/>
          <p:cNvSpPr>
            <a:spLocks noGrp="1"/>
          </p:cNvSpPr>
          <p:nvPr>
            <p:ph idx="1"/>
          </p:nvPr>
        </p:nvSpPr>
        <p:spPr>
          <a:xfrm>
            <a:off x="809368" y="1058562"/>
            <a:ext cx="10131425" cy="1210963"/>
          </a:xfrm>
        </p:spPr>
        <p:txBody>
          <a:bodyPr>
            <a:normAutofit/>
          </a:bodyPr>
          <a:lstStyle/>
          <a:p>
            <a:pPr algn="ctr"/>
            <a:r>
              <a:rPr lang="ru-RU" b="1" i="1" dirty="0">
                <a:solidFill>
                  <a:schemeClr val="accent5">
                    <a:lumMod val="75000"/>
                  </a:schemeClr>
                </a:solidFill>
              </a:rPr>
              <a:t>Кроме прекрасных пейзажей, остров Тенга известен среди братчан удивительным разнообразием не только растений, но и грибов. Из съедобных здесь распространены маслята, грузди, рыжики, подберёзовики, </a:t>
            </a:r>
            <a:r>
              <a:rPr lang="ru-RU" b="1" i="1" dirty="0" smtClean="0">
                <a:solidFill>
                  <a:schemeClr val="accent5">
                    <a:lumMod val="75000"/>
                  </a:schemeClr>
                </a:solidFill>
              </a:rPr>
              <a:t>моховики</a:t>
            </a:r>
            <a:r>
              <a:rPr lang="ru-RU" b="1" i="1" dirty="0">
                <a:solidFill>
                  <a:schemeClr val="accent5">
                    <a:lumMod val="75000"/>
                  </a:schemeClr>
                </a:solidFill>
              </a:rPr>
              <a:t>, сыроежки. Встречается гриб-дождевик, чернильный гриб и т.д. </a:t>
            </a:r>
            <a:endParaRPr lang="ru-RU" b="1" i="1" dirty="0">
              <a:solidFill>
                <a:schemeClr val="accent5">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8" y="2225910"/>
            <a:ext cx="1906316" cy="16214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440" y="2269525"/>
            <a:ext cx="1993058" cy="16214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745" y="2234847"/>
            <a:ext cx="2133102" cy="16214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6956" y="2226610"/>
            <a:ext cx="2029802" cy="16214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9217" y="2183695"/>
            <a:ext cx="2002101" cy="16214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301" y="4074269"/>
            <a:ext cx="2624923" cy="18686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091" y="4070980"/>
            <a:ext cx="2533878" cy="1833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59498" y="4074269"/>
            <a:ext cx="3026033" cy="2269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914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B050"/>
                </a:solidFill>
              </a:rPr>
              <a:t>Ядовитые грибы</a:t>
            </a:r>
            <a:endParaRPr lang="ru-RU" b="1" i="1" dirty="0">
              <a:solidFill>
                <a:srgbClr val="00B050"/>
              </a:solidFill>
            </a:endParaRPr>
          </a:p>
        </p:txBody>
      </p:sp>
      <p:sp>
        <p:nvSpPr>
          <p:cNvPr id="3" name="Объект 2"/>
          <p:cNvSpPr>
            <a:spLocks noGrp="1"/>
          </p:cNvSpPr>
          <p:nvPr>
            <p:ph idx="1"/>
          </p:nvPr>
        </p:nvSpPr>
        <p:spPr>
          <a:xfrm>
            <a:off x="685801" y="1771135"/>
            <a:ext cx="10131425" cy="1466335"/>
          </a:xfrm>
        </p:spPr>
        <p:txBody>
          <a:bodyPr>
            <a:normAutofit/>
          </a:bodyPr>
          <a:lstStyle/>
          <a:p>
            <a:r>
              <a:rPr lang="ru-RU" b="1" i="1" dirty="0">
                <a:solidFill>
                  <a:schemeClr val="accent5">
                    <a:lumMod val="75000"/>
                  </a:schemeClr>
                </a:solidFill>
              </a:rPr>
              <a:t>Но очень важно знать опасные грибы. Почти все знают мухомор и бледную поганку. А вот гиднеллум пека знает мало кто. А зря. Этот необычайно редкий гриб настолько прекрасен, настолько же и </a:t>
            </a:r>
            <a:r>
              <a:rPr lang="ru-RU" b="1" i="1" dirty="0" err="1" smtClean="0">
                <a:solidFill>
                  <a:schemeClr val="accent5">
                    <a:lumMod val="75000"/>
                  </a:schemeClr>
                </a:solidFill>
              </a:rPr>
              <a:t>опасен.Его</a:t>
            </a:r>
            <a:r>
              <a:rPr lang="ru-RU" b="1" i="1" dirty="0" smtClean="0">
                <a:solidFill>
                  <a:schemeClr val="accent5">
                    <a:lumMod val="75000"/>
                  </a:schemeClr>
                </a:solidFill>
              </a:rPr>
              <a:t> </a:t>
            </a:r>
            <a:r>
              <a:rPr lang="ru-RU" b="1" i="1" dirty="0">
                <a:solidFill>
                  <a:schemeClr val="accent5">
                    <a:lumMod val="75000"/>
                  </a:schemeClr>
                </a:solidFill>
              </a:rPr>
              <a:t>нельзя даже трогать</a:t>
            </a:r>
            <a:r>
              <a:rPr lang="ru-RU" b="1" i="1" dirty="0" smtClean="0">
                <a:solidFill>
                  <a:schemeClr val="accent5">
                    <a:lumMod val="75000"/>
                  </a:schemeClr>
                </a:solidFill>
              </a:rPr>
              <a:t>! </a:t>
            </a:r>
            <a:endParaRPr lang="ru-RU" b="1" i="1" dirty="0">
              <a:solidFill>
                <a:schemeClr val="accent5">
                  <a:lumMod val="75000"/>
                </a:schemeClr>
              </a:solidFill>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747" y="2866766"/>
            <a:ext cx="2485767" cy="1864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498" y="2866766"/>
            <a:ext cx="2431728" cy="1864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1898" y="2751437"/>
            <a:ext cx="4007410" cy="3138616"/>
          </a:xfrm>
          <a:prstGeom prst="rect">
            <a:avLst/>
          </a:prstGeom>
          <a:ln>
            <a:noFill/>
          </a:ln>
          <a:effectLst>
            <a:softEdge rad="112500"/>
          </a:effectLst>
        </p:spPr>
      </p:pic>
    </p:spTree>
    <p:extLst>
      <p:ext uri="{BB962C8B-B14F-4D97-AF65-F5344CB8AC3E}">
        <p14:creationId xmlns:p14="http://schemas.microsoft.com/office/powerpoint/2010/main" val="157381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8251" y="2652282"/>
            <a:ext cx="10131425" cy="1456267"/>
          </a:xfrm>
        </p:spPr>
        <p:txBody>
          <a:bodyPr/>
          <a:lstStyle/>
          <a:p>
            <a:r>
              <a:rPr lang="ru-RU" b="1" i="1" dirty="0" smtClean="0">
                <a:solidFill>
                  <a:schemeClr val="accent5">
                    <a:lumMod val="75000"/>
                  </a:schemeClr>
                </a:solidFill>
              </a:rPr>
              <a:t>Спасибо за внимание!</a:t>
            </a:r>
            <a:endParaRPr lang="ru-RU" b="1" i="1" dirty="0">
              <a:solidFill>
                <a:schemeClr val="accent5">
                  <a:lumMod val="75000"/>
                </a:schemeClr>
              </a:solidFill>
            </a:endParaRPr>
          </a:p>
        </p:txBody>
      </p:sp>
      <p:sp>
        <p:nvSpPr>
          <p:cNvPr id="3" name="Объект 2"/>
          <p:cNvSpPr>
            <a:spLocks noGrp="1"/>
          </p:cNvSpPr>
          <p:nvPr>
            <p:ph idx="1"/>
          </p:nvPr>
        </p:nvSpPr>
        <p:spPr>
          <a:xfrm flipH="1" flipV="1">
            <a:off x="640081" y="6153665"/>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244957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96091"/>
            <a:ext cx="10131425" cy="1456267"/>
          </a:xfrm>
        </p:spPr>
        <p:txBody>
          <a:bodyPr/>
          <a:lstStyle/>
          <a:p>
            <a:r>
              <a:rPr lang="ru-RU" b="1" i="1" dirty="0" smtClean="0">
                <a:solidFill>
                  <a:srgbClr val="00B050"/>
                </a:solidFill>
              </a:rPr>
              <a:t>Цели проекта </a:t>
            </a:r>
            <a:endParaRPr lang="ru-RU" b="1" i="1" dirty="0">
              <a:solidFill>
                <a:srgbClr val="00B050"/>
              </a:solidFill>
            </a:endParaRPr>
          </a:p>
        </p:txBody>
      </p:sp>
      <p:sp>
        <p:nvSpPr>
          <p:cNvPr id="3" name="Объект 2"/>
          <p:cNvSpPr>
            <a:spLocks noGrp="1"/>
          </p:cNvSpPr>
          <p:nvPr>
            <p:ph idx="1"/>
          </p:nvPr>
        </p:nvSpPr>
        <p:spPr>
          <a:xfrm>
            <a:off x="685800" y="1820091"/>
            <a:ext cx="10131425" cy="2429691"/>
          </a:xfrm>
        </p:spPr>
        <p:txBody>
          <a:bodyPr>
            <a:normAutofit fontScale="92500" lnSpcReduction="10000"/>
          </a:bodyPr>
          <a:lstStyle/>
          <a:p>
            <a:r>
              <a:rPr lang="ru-RU" b="1" i="1" dirty="0" smtClean="0">
                <a:solidFill>
                  <a:schemeClr val="accent5">
                    <a:lumMod val="75000"/>
                  </a:schemeClr>
                </a:solidFill>
              </a:rPr>
              <a:t>1. Способствовать развитию туризма в Братске и Братском районе.</a:t>
            </a:r>
          </a:p>
          <a:p>
            <a:r>
              <a:rPr lang="ru-RU" b="1" i="1" dirty="0" smtClean="0">
                <a:solidFill>
                  <a:schemeClr val="accent5">
                    <a:lumMod val="75000"/>
                  </a:schemeClr>
                </a:solidFill>
              </a:rPr>
              <a:t>2. Популяризация краеведения, развитие интереса к родной природе,  среди школьников и более старших  групп населения.</a:t>
            </a:r>
          </a:p>
          <a:p>
            <a:r>
              <a:rPr lang="ru-RU" b="1" i="1" dirty="0" smtClean="0">
                <a:solidFill>
                  <a:schemeClr val="accent5">
                    <a:lumMod val="75000"/>
                  </a:schemeClr>
                </a:solidFill>
              </a:rPr>
              <a:t>3. Привлечение внимания к экологическим проблемам своего края.</a:t>
            </a:r>
          </a:p>
          <a:p>
            <a:pPr marL="0" indent="0">
              <a:buNone/>
            </a:pPr>
            <a:endParaRPr lang="ru-RU" b="1" i="1" dirty="0">
              <a:solidFill>
                <a:schemeClr val="accent5">
                  <a:lumMod val="75000"/>
                </a:schemeClr>
              </a:solidFill>
            </a:endParaRPr>
          </a:p>
          <a:p>
            <a:endParaRPr lang="ru-RU" dirty="0" smtClean="0"/>
          </a:p>
          <a:p>
            <a:pPr marL="0" indent="0">
              <a:buNone/>
            </a:pPr>
            <a:r>
              <a:rPr lang="ru-RU" dirty="0" smtClean="0"/>
              <a:t> </a:t>
            </a:r>
            <a:endParaRPr lang="ru-RU" dirty="0"/>
          </a:p>
        </p:txBody>
      </p:sp>
    </p:spTree>
    <p:extLst>
      <p:ext uri="{BB962C8B-B14F-4D97-AF65-F5344CB8AC3E}">
        <p14:creationId xmlns:p14="http://schemas.microsoft.com/office/powerpoint/2010/main" val="37318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386" y="240174"/>
            <a:ext cx="11009268" cy="1150743"/>
          </a:xfrm>
        </p:spPr>
        <p:txBody>
          <a:bodyPr>
            <a:normAutofit fontScale="90000"/>
          </a:bodyPr>
          <a:lstStyle/>
          <a:p>
            <a:r>
              <a:rPr lang="ru-RU" b="1" i="1" dirty="0" smtClean="0">
                <a:solidFill>
                  <a:srgbClr val="00B050"/>
                </a:solidFill>
              </a:rPr>
              <a:t>Наш Пеший маршрут пролегает в окрестностях посёлка Энергетик и заканчивается на острове тенгА</a:t>
            </a:r>
            <a:endParaRPr lang="ru-RU" b="1" i="1" dirty="0">
              <a:solidFill>
                <a:srgbClr val="00B050"/>
              </a:solidFill>
            </a:endParaRPr>
          </a:p>
        </p:txBody>
      </p:sp>
      <p:sp>
        <p:nvSpPr>
          <p:cNvPr id="3" name="Объект 2"/>
          <p:cNvSpPr>
            <a:spLocks noGrp="1"/>
          </p:cNvSpPr>
          <p:nvPr>
            <p:ph idx="1"/>
          </p:nvPr>
        </p:nvSpPr>
        <p:spPr>
          <a:xfrm>
            <a:off x="97745" y="1197736"/>
            <a:ext cx="11435168" cy="2446986"/>
          </a:xfrm>
        </p:spPr>
        <p:txBody>
          <a:bodyPr>
            <a:normAutofit/>
          </a:bodyPr>
          <a:lstStyle/>
          <a:p>
            <a:r>
              <a:rPr lang="ru-RU" sz="1600" b="1" i="1" dirty="0" smtClean="0">
                <a:solidFill>
                  <a:srgbClr val="FFC000"/>
                </a:solidFill>
              </a:rPr>
              <a:t>1. </a:t>
            </a:r>
            <a:r>
              <a:rPr lang="ru-RU" sz="1600" b="1" i="1" dirty="0" smtClean="0">
                <a:solidFill>
                  <a:schemeClr val="accent5">
                    <a:lumMod val="75000"/>
                  </a:schemeClr>
                </a:solidFill>
              </a:rPr>
              <a:t>Сбор начинается у памятника Наймушину на улице Приморской.</a:t>
            </a:r>
          </a:p>
          <a:p>
            <a:r>
              <a:rPr lang="ru-RU" sz="1600" b="1" i="1" dirty="0" smtClean="0">
                <a:solidFill>
                  <a:srgbClr val="FFC000"/>
                </a:solidFill>
              </a:rPr>
              <a:t>2. </a:t>
            </a:r>
            <a:r>
              <a:rPr lang="ru-RU" sz="1600" b="1" i="1" dirty="0" smtClean="0">
                <a:solidFill>
                  <a:schemeClr val="accent5">
                    <a:lumMod val="75000"/>
                  </a:schemeClr>
                </a:solidFill>
              </a:rPr>
              <a:t>От памятника Наймушину идем на северо-восток. Нас ждёт падь Турока.  В прошлом здесь был дачный посёлок, а теперь удивительный уголок природы.  </a:t>
            </a:r>
          </a:p>
          <a:p>
            <a:r>
              <a:rPr lang="ru-RU" sz="1600" b="1" i="1" dirty="0" smtClean="0">
                <a:solidFill>
                  <a:srgbClr val="FFC000"/>
                </a:solidFill>
              </a:rPr>
              <a:t>3</a:t>
            </a:r>
            <a:r>
              <a:rPr lang="ru-RU" sz="1600" dirty="0" smtClean="0">
                <a:solidFill>
                  <a:srgbClr val="FFC000"/>
                </a:solidFill>
              </a:rPr>
              <a:t>. </a:t>
            </a:r>
            <a:r>
              <a:rPr lang="ru-RU" sz="1600" b="1" i="1" dirty="0" smtClean="0">
                <a:solidFill>
                  <a:schemeClr val="accent5">
                    <a:lumMod val="75000"/>
                  </a:schemeClr>
                </a:solidFill>
              </a:rPr>
              <a:t>Приключения продолжаются! Спускаемся к озеру Сосновка. Осторожнее на спуске!</a:t>
            </a:r>
          </a:p>
          <a:p>
            <a:r>
              <a:rPr lang="ru-RU" sz="1600" b="1" i="1" dirty="0" smtClean="0">
                <a:solidFill>
                  <a:srgbClr val="FFC000"/>
                </a:solidFill>
              </a:rPr>
              <a:t>4. </a:t>
            </a:r>
            <a:r>
              <a:rPr lang="ru-RU" sz="1600" b="1" i="1" dirty="0" smtClean="0">
                <a:solidFill>
                  <a:schemeClr val="accent5">
                    <a:lumMod val="75000"/>
                  </a:schemeClr>
                </a:solidFill>
              </a:rPr>
              <a:t>Далее </a:t>
            </a:r>
            <a:r>
              <a:rPr lang="ru-RU" sz="1600" b="1" i="1" dirty="0" smtClean="0">
                <a:solidFill>
                  <a:schemeClr val="accent5">
                    <a:lumMod val="75000"/>
                  </a:schemeClr>
                </a:solidFill>
              </a:rPr>
              <a:t>идём на север, к мосту на остров </a:t>
            </a:r>
            <a:r>
              <a:rPr lang="ru-RU" sz="1600" b="1" i="1" dirty="0" smtClean="0">
                <a:solidFill>
                  <a:schemeClr val="accent5">
                    <a:lumMod val="75000"/>
                  </a:schemeClr>
                </a:solidFill>
              </a:rPr>
              <a:t>Т</a:t>
            </a:r>
            <a:r>
              <a:rPr lang="ru-RU" sz="1600" b="1" i="1" dirty="0">
                <a:solidFill>
                  <a:schemeClr val="accent5">
                    <a:lumMod val="75000"/>
                  </a:schemeClr>
                </a:solidFill>
              </a:rPr>
              <a:t>е</a:t>
            </a:r>
            <a:r>
              <a:rPr lang="ru-RU" sz="1600" b="1" i="1" dirty="0" smtClean="0">
                <a:solidFill>
                  <a:schemeClr val="accent5">
                    <a:lumMod val="75000"/>
                  </a:schemeClr>
                </a:solidFill>
              </a:rPr>
              <a:t>нга</a:t>
            </a:r>
            <a:r>
              <a:rPr lang="ru-RU" sz="1600" b="1" i="1" dirty="0" smtClean="0">
                <a:solidFill>
                  <a:schemeClr val="accent5">
                    <a:lumMod val="75000"/>
                  </a:schemeClr>
                </a:solidFill>
              </a:rPr>
              <a:t>.</a:t>
            </a:r>
          </a:p>
          <a:p>
            <a:r>
              <a:rPr lang="ru-RU" sz="1600" b="1" i="1" dirty="0" smtClean="0">
                <a:solidFill>
                  <a:srgbClr val="FFC000"/>
                </a:solidFill>
              </a:rPr>
              <a:t>5. </a:t>
            </a:r>
            <a:r>
              <a:rPr lang="ru-RU" sz="1600" b="1" i="1" dirty="0" smtClean="0">
                <a:solidFill>
                  <a:schemeClr val="accent5">
                    <a:lumMod val="75000"/>
                  </a:schemeClr>
                </a:solidFill>
              </a:rPr>
              <a:t>Пора </a:t>
            </a:r>
            <a:r>
              <a:rPr lang="ru-RU" sz="1600" b="1" i="1" dirty="0" smtClean="0">
                <a:solidFill>
                  <a:schemeClr val="accent5">
                    <a:lumMod val="75000"/>
                  </a:schemeClr>
                </a:solidFill>
              </a:rPr>
              <a:t>разбить лагерь и отдохнуть.  </a:t>
            </a:r>
            <a:endParaRPr lang="ru-RU" sz="1600" b="1" i="1" dirty="0">
              <a:solidFill>
                <a:schemeClr val="accent5">
                  <a:lumMod val="75000"/>
                </a:schemeClr>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065" y="2814392"/>
            <a:ext cx="6782589" cy="3575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838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Скругленный прямоугольник 12"/>
          <p:cNvSpPr/>
          <p:nvPr/>
        </p:nvSpPr>
        <p:spPr>
          <a:xfrm>
            <a:off x="4899589" y="3374109"/>
            <a:ext cx="2098308" cy="1674796"/>
          </a:xfrm>
          <a:prstGeom prst="roundRect">
            <a:avLst/>
          </a:prstGeom>
          <a:blipFill>
            <a:blip r:embed="rId3"/>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2">
                    <a:lumMod val="60000"/>
                    <a:lumOff val="40000"/>
                  </a:schemeClr>
                </a:solidFill>
              </a:rPr>
              <a:t>Туристический коврик</a:t>
            </a:r>
            <a:endParaRPr lang="ru-RU" b="1" i="1" dirty="0">
              <a:solidFill>
                <a:schemeClr val="bg2">
                  <a:lumMod val="60000"/>
                  <a:lumOff val="40000"/>
                </a:schemeClr>
              </a:solidFill>
            </a:endParaRPr>
          </a:p>
        </p:txBody>
      </p:sp>
      <p:sp>
        <p:nvSpPr>
          <p:cNvPr id="9" name="Скругленный прямоугольник 8"/>
          <p:cNvSpPr/>
          <p:nvPr/>
        </p:nvSpPr>
        <p:spPr>
          <a:xfrm>
            <a:off x="2222028" y="174213"/>
            <a:ext cx="2098308" cy="1674796"/>
          </a:xfrm>
          <a:prstGeom prst="roundRect">
            <a:avLst/>
          </a:prstGeom>
          <a:blipFill>
            <a:blip r:embed="rId3"/>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2">
                    <a:lumMod val="60000"/>
                    <a:lumOff val="40000"/>
                  </a:schemeClr>
                </a:solidFill>
              </a:rPr>
              <a:t>Фонарик</a:t>
            </a:r>
            <a:endParaRPr lang="ru-RU" b="1" i="1" dirty="0">
              <a:solidFill>
                <a:schemeClr val="bg2">
                  <a:lumMod val="60000"/>
                  <a:lumOff val="40000"/>
                </a:schemeClr>
              </a:solidFill>
            </a:endParaRPr>
          </a:p>
        </p:txBody>
      </p:sp>
      <p:sp>
        <p:nvSpPr>
          <p:cNvPr id="7" name="Скругленный прямоугольник 6"/>
          <p:cNvSpPr/>
          <p:nvPr/>
        </p:nvSpPr>
        <p:spPr>
          <a:xfrm>
            <a:off x="2287572" y="2981600"/>
            <a:ext cx="2098308" cy="1674796"/>
          </a:xfrm>
          <a:prstGeom prst="roundRect">
            <a:avLst/>
          </a:prstGeom>
          <a:blipFill>
            <a:blip r:embed="rId3"/>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2">
                    <a:lumMod val="60000"/>
                    <a:lumOff val="40000"/>
                  </a:schemeClr>
                </a:solidFill>
              </a:rPr>
              <a:t>Посуда, кухонная утварь</a:t>
            </a:r>
            <a:endParaRPr lang="ru-RU" b="1" i="1" dirty="0">
              <a:solidFill>
                <a:schemeClr val="bg2">
                  <a:lumMod val="60000"/>
                  <a:lumOff val="40000"/>
                </a:schemeClr>
              </a:solidFill>
            </a:endParaRPr>
          </a:p>
        </p:txBody>
      </p:sp>
      <p:sp>
        <p:nvSpPr>
          <p:cNvPr id="12" name="Скругленный прямоугольник 11"/>
          <p:cNvSpPr/>
          <p:nvPr/>
        </p:nvSpPr>
        <p:spPr>
          <a:xfrm>
            <a:off x="7460572" y="2981600"/>
            <a:ext cx="2098308" cy="1674796"/>
          </a:xfrm>
          <a:prstGeom prst="roundRect">
            <a:avLst/>
          </a:prstGeom>
          <a:blipFill>
            <a:blip r:embed="rId3"/>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2">
                    <a:lumMod val="60000"/>
                    <a:lumOff val="40000"/>
                  </a:schemeClr>
                </a:solidFill>
              </a:rPr>
              <a:t>Палатка</a:t>
            </a:r>
            <a:endParaRPr lang="ru-RU" b="1" i="1" dirty="0">
              <a:solidFill>
                <a:schemeClr val="bg2">
                  <a:lumMod val="60000"/>
                  <a:lumOff val="40000"/>
                </a:schemeClr>
              </a:solidFill>
            </a:endParaRPr>
          </a:p>
        </p:txBody>
      </p:sp>
      <p:sp>
        <p:nvSpPr>
          <p:cNvPr id="8" name="Скругленный прямоугольник 7"/>
          <p:cNvSpPr/>
          <p:nvPr/>
        </p:nvSpPr>
        <p:spPr>
          <a:xfrm>
            <a:off x="7577150" y="174213"/>
            <a:ext cx="2098308" cy="1674796"/>
          </a:xfrm>
          <a:prstGeom prst="roundRect">
            <a:avLst/>
          </a:prstGeom>
          <a:blipFill>
            <a:blip r:embed="rId3"/>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2">
                    <a:lumMod val="60000"/>
                    <a:lumOff val="40000"/>
                  </a:schemeClr>
                </a:solidFill>
              </a:rPr>
              <a:t>Спальный мешок</a:t>
            </a:r>
            <a:endParaRPr lang="ru-RU" b="1" i="1" dirty="0">
              <a:solidFill>
                <a:schemeClr val="bg2">
                  <a:lumMod val="60000"/>
                  <a:lumOff val="40000"/>
                </a:schemeClr>
              </a:solidFill>
            </a:endParaRPr>
          </a:p>
        </p:txBody>
      </p:sp>
      <p:sp>
        <p:nvSpPr>
          <p:cNvPr id="11" name="Скругленный прямоугольник 10"/>
          <p:cNvSpPr/>
          <p:nvPr/>
        </p:nvSpPr>
        <p:spPr>
          <a:xfrm>
            <a:off x="4070260" y="1216201"/>
            <a:ext cx="3874984" cy="2315085"/>
          </a:xfrm>
          <a:prstGeom prst="roundRect">
            <a:avLst/>
          </a:prstGeom>
          <a:blipFill>
            <a:blip r:embed="rId3"/>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solidFill>
                  <a:schemeClr val="bg2">
                    <a:lumMod val="60000"/>
                    <a:lumOff val="40000"/>
                  </a:schemeClr>
                </a:solidFill>
              </a:rPr>
              <a:t>Необходимые </a:t>
            </a:r>
            <a:r>
              <a:rPr lang="ru-RU" sz="2800" b="1" dirty="0" smtClean="0">
                <a:solidFill>
                  <a:schemeClr val="bg2">
                    <a:lumMod val="60000"/>
                    <a:lumOff val="40000"/>
                  </a:schemeClr>
                </a:solidFill>
              </a:rPr>
              <a:t>вещи</a:t>
            </a:r>
            <a:r>
              <a:rPr lang="ru-RU" sz="2800" b="1" i="1" dirty="0" smtClean="0">
                <a:solidFill>
                  <a:schemeClr val="bg2">
                    <a:lumMod val="60000"/>
                    <a:lumOff val="40000"/>
                  </a:schemeClr>
                </a:solidFill>
              </a:rPr>
              <a:t> </a:t>
            </a:r>
            <a:r>
              <a:rPr lang="en-US" sz="2800" b="1" i="1" dirty="0" smtClean="0">
                <a:solidFill>
                  <a:schemeClr val="bg2">
                    <a:lumMod val="60000"/>
                    <a:lumOff val="40000"/>
                  </a:schemeClr>
                </a:solidFill>
              </a:rPr>
              <a:t>:</a:t>
            </a:r>
            <a:endParaRPr lang="ru-RU" sz="2800" b="1" i="1" dirty="0">
              <a:solidFill>
                <a:schemeClr val="bg2">
                  <a:lumMod val="60000"/>
                  <a:lumOff val="40000"/>
                </a:schemeClr>
              </a:solidFill>
            </a:endParaRPr>
          </a:p>
        </p:txBody>
      </p:sp>
      <p:pic>
        <p:nvPicPr>
          <p:cNvPr id="16" name="Picture 7" descr="C:\Users\SantaPC\Desktop\13.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10294" y="4004342"/>
            <a:ext cx="1554555" cy="1554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4" descr="C:\Users\SantaPC\Desktop\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1144" y="1011611"/>
            <a:ext cx="1475000" cy="147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C:\Users\SantaPC\Desktop\odrina_3_1_.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5420" y="3741719"/>
            <a:ext cx="1990376" cy="20797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SantaPC\Desktop\1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254" y="4107756"/>
            <a:ext cx="1882297" cy="1882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6" descr="C:\Users\SantaPC\Desktop\1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5420" y="610195"/>
            <a:ext cx="2185169" cy="218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7" grpId="0" animBg="1"/>
      <p:bldP spid="12"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714" y="269543"/>
            <a:ext cx="9402312" cy="814583"/>
          </a:xfrm>
        </p:spPr>
        <p:txBody>
          <a:bodyPr/>
          <a:lstStyle/>
          <a:p>
            <a:r>
              <a:rPr lang="ru-RU" b="1" i="1" dirty="0" smtClean="0">
                <a:solidFill>
                  <a:srgbClr val="00B050"/>
                </a:solidFill>
              </a:rPr>
              <a:t>Падь турока</a:t>
            </a:r>
            <a:endParaRPr lang="ru-RU" b="1" i="1" dirty="0">
              <a:solidFill>
                <a:srgbClr val="00B050"/>
              </a:solidFill>
            </a:endParaRPr>
          </a:p>
        </p:txBody>
      </p:sp>
      <p:sp>
        <p:nvSpPr>
          <p:cNvPr id="3" name="Объект 2"/>
          <p:cNvSpPr>
            <a:spLocks noGrp="1"/>
          </p:cNvSpPr>
          <p:nvPr>
            <p:ph idx="1"/>
          </p:nvPr>
        </p:nvSpPr>
        <p:spPr>
          <a:xfrm>
            <a:off x="2060575" y="1084126"/>
            <a:ext cx="10131425" cy="3649133"/>
          </a:xfrm>
        </p:spPr>
        <p:txBody>
          <a:bodyPr>
            <a:normAutofit fontScale="92500" lnSpcReduction="10000"/>
          </a:bodyPr>
          <a:lstStyle/>
          <a:p>
            <a:pPr algn="ctr"/>
            <a:r>
              <a:rPr lang="ru-RU" b="1" i="1" dirty="0" smtClean="0">
                <a:solidFill>
                  <a:schemeClr val="accent5">
                    <a:lumMod val="75000"/>
                  </a:schemeClr>
                </a:solidFill>
              </a:rPr>
              <a:t>2.Падь Турока </a:t>
            </a:r>
            <a:r>
              <a:rPr lang="ru-RU" b="1" i="1" dirty="0">
                <a:solidFill>
                  <a:schemeClr val="accent5">
                    <a:lumMod val="75000"/>
                  </a:schemeClr>
                </a:solidFill>
              </a:rPr>
              <a:t> </a:t>
            </a:r>
            <a:r>
              <a:rPr lang="ru-RU" b="1" i="1" dirty="0" smtClean="0">
                <a:solidFill>
                  <a:schemeClr val="accent5">
                    <a:lumMod val="75000"/>
                  </a:schemeClr>
                </a:solidFill>
              </a:rPr>
              <a:t>первая остановка на пути,</a:t>
            </a:r>
            <a:r>
              <a:rPr lang="ru-RU" b="1" i="1" dirty="0" smtClean="0">
                <a:solidFill>
                  <a:schemeClr val="accent5">
                    <a:lumMod val="75000"/>
                  </a:schemeClr>
                </a:solidFill>
              </a:rPr>
              <a:t>это </a:t>
            </a:r>
            <a:r>
              <a:rPr lang="ru-RU" b="1" i="1" dirty="0">
                <a:solidFill>
                  <a:schemeClr val="accent5">
                    <a:lumMod val="75000"/>
                  </a:schemeClr>
                </a:solidFill>
              </a:rPr>
              <a:t>у</a:t>
            </a:r>
            <a:r>
              <a:rPr lang="ru-RU" b="1" i="1" dirty="0" smtClean="0">
                <a:solidFill>
                  <a:schemeClr val="accent5">
                    <a:lumMod val="75000"/>
                  </a:schemeClr>
                </a:solidFill>
              </a:rPr>
              <a:t>дивительное </a:t>
            </a:r>
            <a:r>
              <a:rPr lang="ru-RU" b="1" i="1" dirty="0">
                <a:solidFill>
                  <a:schemeClr val="accent5">
                    <a:lumMod val="75000"/>
                  </a:schemeClr>
                </a:solidFill>
              </a:rPr>
              <a:t>место прямо под боком у жителей Энергетика. В не таком далёком прошлом здесь был дачный посёлок. Но следы человеческой деятельности постепенно исчезают. Здесь формируется не типичный для нашей местности, удивительный, антропогенный природный комплекс. Грунтовые воды, почвы, растительность, животный мир, здесь развиваются с учётом изменений внесённых человеком. Здесь, в холодных чистых ключах можно набрать воды. Эти ключи в изобилии возникли после наполнения Братского водохранилища. Дренажные воды просачиваясь сквозь скальный массив, проходят глубокую очистку и </a:t>
            </a:r>
            <a:r>
              <a:rPr lang="ru-RU" b="1" i="1" dirty="0" smtClean="0">
                <a:solidFill>
                  <a:schemeClr val="accent5">
                    <a:lumMod val="75000"/>
                  </a:schemeClr>
                </a:solidFill>
              </a:rPr>
              <a:t>минерализацию.На </a:t>
            </a:r>
            <a:r>
              <a:rPr lang="ru-RU" b="1" i="1" dirty="0">
                <a:solidFill>
                  <a:schemeClr val="accent5">
                    <a:lumMod val="75000"/>
                  </a:schemeClr>
                </a:solidFill>
              </a:rPr>
              <a:t>всём пути можно встретить яблони, </a:t>
            </a:r>
            <a:r>
              <a:rPr lang="ru-RU" b="1" i="1" dirty="0" smtClean="0">
                <a:solidFill>
                  <a:schemeClr val="accent5">
                    <a:lumMod val="75000"/>
                  </a:schemeClr>
                </a:solidFill>
              </a:rPr>
              <a:t>сливы,боярышник</a:t>
            </a:r>
            <a:r>
              <a:rPr lang="ru-RU" b="1" i="1" dirty="0">
                <a:solidFill>
                  <a:schemeClr val="accent5">
                    <a:lumMod val="75000"/>
                  </a:schemeClr>
                </a:solidFill>
              </a:rPr>
              <a:t>, рябину. Если посетить </a:t>
            </a:r>
            <a:r>
              <a:rPr lang="ru-RU" b="1" i="1" dirty="0" smtClean="0">
                <a:solidFill>
                  <a:schemeClr val="accent5">
                    <a:lumMod val="75000"/>
                  </a:schemeClr>
                </a:solidFill>
              </a:rPr>
              <a:t> падь Туроку </a:t>
            </a:r>
            <a:r>
              <a:rPr lang="ru-RU" b="1" i="1" dirty="0">
                <a:solidFill>
                  <a:schemeClr val="accent5">
                    <a:lumMod val="75000"/>
                  </a:schemeClr>
                </a:solidFill>
              </a:rPr>
              <a:t>во второй половине лета, то поход можно совместить со сбором плодов. Не только люди, кстати, интересуются плодами этих растений. Турока привлекает огромное количество птиц. А птицы, в свою очередь, способствуют быстрому распространению плодовых </a:t>
            </a:r>
            <a:r>
              <a:rPr lang="ru-RU" b="1" i="1" dirty="0" smtClean="0">
                <a:solidFill>
                  <a:schemeClr val="accent5">
                    <a:lumMod val="75000"/>
                  </a:schemeClr>
                </a:solidFill>
              </a:rPr>
              <a:t>кустарников </a:t>
            </a:r>
            <a:r>
              <a:rPr lang="ru-RU" b="1" i="1" dirty="0">
                <a:solidFill>
                  <a:schemeClr val="accent5">
                    <a:lumMod val="75000"/>
                  </a:schemeClr>
                </a:solidFill>
              </a:rPr>
              <a:t>и деревьев. По разнообразию пернатых, этот маленький уголок природы не имеет равных, не только в нашем районе, но может быть и в области</a:t>
            </a:r>
            <a:r>
              <a:rPr lang="ru-RU" b="1" i="1" dirty="0" smtClean="0">
                <a:solidFill>
                  <a:schemeClr val="accent5">
                    <a:lumMod val="75000"/>
                  </a:schemeClr>
                </a:solidFill>
              </a:rPr>
              <a:t>.</a:t>
            </a:r>
            <a:r>
              <a:rPr lang="ru-RU" b="1" i="1" dirty="0">
                <a:solidFill>
                  <a:schemeClr val="accent5">
                    <a:lumMod val="75000"/>
                  </a:schemeClr>
                </a:solidFill>
              </a:rPr>
              <a:t> </a:t>
            </a:r>
          </a:p>
        </p:txBody>
      </p:sp>
      <p:pic>
        <p:nvPicPr>
          <p:cNvPr id="1026" name="Picture 2" descr="https://sun4-11.userapi.com/0cF3Ybro3UepflZ3NIDpVk5ysJhh11c4hReD0g/VBwtCL9Dcy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4" y="1169773"/>
            <a:ext cx="2281881" cy="3435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576" y="4604951"/>
            <a:ext cx="2110053" cy="2104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966" y="4608728"/>
            <a:ext cx="2200480" cy="2104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3790" y="4604951"/>
            <a:ext cx="2339037" cy="2104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3171" y="4604952"/>
            <a:ext cx="2208455" cy="2104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4196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0062" y="519763"/>
            <a:ext cx="5184760" cy="448823"/>
          </a:xfrm>
        </p:spPr>
        <p:txBody>
          <a:bodyPr>
            <a:normAutofit fontScale="90000"/>
          </a:bodyPr>
          <a:lstStyle/>
          <a:p>
            <a:r>
              <a:rPr lang="ru-RU" i="1" dirty="0" smtClean="0">
                <a:solidFill>
                  <a:srgbClr val="00B050"/>
                </a:solidFill>
              </a:rPr>
              <a:t>Птицы</a:t>
            </a:r>
            <a:r>
              <a:rPr lang="ru-RU" dirty="0" smtClean="0"/>
              <a:t> </a:t>
            </a:r>
            <a:endParaRPr lang="ru-RU" dirty="0"/>
          </a:p>
        </p:txBody>
      </p:sp>
      <p:sp>
        <p:nvSpPr>
          <p:cNvPr id="3" name="Объект 2"/>
          <p:cNvSpPr>
            <a:spLocks noGrp="1"/>
          </p:cNvSpPr>
          <p:nvPr>
            <p:ph idx="1"/>
          </p:nvPr>
        </p:nvSpPr>
        <p:spPr>
          <a:xfrm>
            <a:off x="762803" y="1203158"/>
            <a:ext cx="10131425" cy="1738964"/>
          </a:xfrm>
        </p:spPr>
        <p:txBody>
          <a:bodyPr>
            <a:normAutofit/>
          </a:bodyPr>
          <a:lstStyle/>
          <a:p>
            <a:r>
              <a:rPr lang="ru-RU" b="1" i="1" dirty="0" smtClean="0">
                <a:solidFill>
                  <a:schemeClr val="accent5">
                    <a:lumMod val="75000"/>
                  </a:schemeClr>
                </a:solidFill>
              </a:rPr>
              <a:t>Только </a:t>
            </a:r>
            <a:r>
              <a:rPr lang="ru-RU" b="1" i="1" dirty="0">
                <a:solidFill>
                  <a:schemeClr val="accent5">
                    <a:lumMod val="75000"/>
                  </a:schemeClr>
                </a:solidFill>
              </a:rPr>
              <a:t>соловьев здесь не менее трёх видов. </a:t>
            </a:r>
            <a:r>
              <a:rPr lang="ru-RU" b="1" i="1" dirty="0" smtClean="0">
                <a:solidFill>
                  <a:schemeClr val="accent5">
                    <a:lumMod val="75000"/>
                  </a:schemeClr>
                </a:solidFill>
              </a:rPr>
              <a:t>Здесь Водятся</a:t>
            </a:r>
            <a:r>
              <a:rPr lang="en-US" b="1" i="1" dirty="0" smtClean="0">
                <a:solidFill>
                  <a:schemeClr val="accent5">
                    <a:lumMod val="75000"/>
                  </a:schemeClr>
                </a:solidFill>
              </a:rPr>
              <a:t> :</a:t>
            </a:r>
            <a:r>
              <a:rPr lang="ru-RU" b="1" i="1" dirty="0" smtClean="0">
                <a:solidFill>
                  <a:schemeClr val="accent5">
                    <a:lumMod val="75000"/>
                  </a:schemeClr>
                </a:solidFill>
              </a:rPr>
              <a:t> </a:t>
            </a:r>
            <a:r>
              <a:rPr lang="ru-RU" b="1" i="1" dirty="0">
                <a:solidFill>
                  <a:schemeClr val="accent5">
                    <a:lumMod val="75000"/>
                  </a:schemeClr>
                </a:solidFill>
              </a:rPr>
              <a:t>горихвостки, трясогузки, дубоносы, снегири, щуры и многие другие виды пернатых, многие из которых являются редкими. Здесь у них прекрасные условия для обитания. Хотя есть и угрозы сохранения видов. Самой серьёзной являются весенние пожары. Заметно возросла в последние годы численность хищных птиц. И это хороший признак состояния природного комплекса. Здесь не редкость пустельга, коршун, в вечернее время совы, сычи.</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07" y="2942122"/>
            <a:ext cx="1863398" cy="1551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3185" y="2942122"/>
            <a:ext cx="2323344" cy="1551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409" y="2941190"/>
            <a:ext cx="2329715" cy="1553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0004" y="2941190"/>
            <a:ext cx="1989876" cy="1547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9382065" y="2941190"/>
            <a:ext cx="1758792" cy="1531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19" y="4680154"/>
            <a:ext cx="2911643" cy="1941095"/>
          </a:xfrm>
          <a:prstGeom prst="rect">
            <a:avLst/>
          </a:prstGeom>
          <a:ln w="88900" cap="sq" cmpd="thickThin">
            <a:solidFill>
              <a:srgbClr val="000000"/>
            </a:solidFill>
            <a:prstDash val="solid"/>
            <a:miter lim="800000"/>
          </a:ln>
          <a:effectLst>
            <a:innerShdw blurRad="76200">
              <a:srgbClr val="000000"/>
            </a:innerShdw>
          </a:effectLst>
        </p:spPr>
      </p:pic>
      <p:pic>
        <p:nvPicPr>
          <p:cNvPr id="21" name="Рисунок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8545" y="4680154"/>
            <a:ext cx="2417994" cy="1946485"/>
          </a:xfrm>
          <a:prstGeom prst="rect">
            <a:avLst/>
          </a:prstGeom>
          <a:ln w="88900" cap="sq" cmpd="thickThin">
            <a:solidFill>
              <a:srgbClr val="000000"/>
            </a:solidFill>
            <a:prstDash val="solid"/>
            <a:miter lim="800000"/>
          </a:ln>
          <a:effectLst>
            <a:innerShdw blurRad="76200">
              <a:srgbClr val="000000"/>
            </a:innerShdw>
          </a:effectLst>
        </p:spPr>
      </p:pic>
      <p:pic>
        <p:nvPicPr>
          <p:cNvPr id="22" name="Рисунок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4822" y="4680154"/>
            <a:ext cx="3107243" cy="1942027"/>
          </a:xfrm>
          <a:prstGeom prst="rect">
            <a:avLst/>
          </a:prstGeom>
          <a:ln w="88900" cap="sq" cmpd="thickThin">
            <a:solidFill>
              <a:srgbClr val="000000"/>
            </a:solidFill>
            <a:prstDash val="solid"/>
            <a:miter lim="800000"/>
          </a:ln>
          <a:effectLst>
            <a:innerShdw blurRad="76200">
              <a:srgbClr val="000000"/>
            </a:innerShdw>
          </a:effectLst>
        </p:spPr>
      </p:pic>
      <p:pic>
        <p:nvPicPr>
          <p:cNvPr id="23" name="Рисунок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60348" y="4680154"/>
            <a:ext cx="2066632" cy="19410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680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770023"/>
            <a:ext cx="10131425" cy="467540"/>
          </a:xfrm>
        </p:spPr>
        <p:txBody>
          <a:bodyPr>
            <a:normAutofit fontScale="90000"/>
          </a:bodyPr>
          <a:lstStyle/>
          <a:p>
            <a:r>
              <a:rPr lang="ru-RU" b="1" i="1" dirty="0" smtClean="0">
                <a:solidFill>
                  <a:srgbClr val="00B050"/>
                </a:solidFill>
              </a:rPr>
              <a:t>Лекарственные растения</a:t>
            </a:r>
            <a:endParaRPr lang="ru-RU" b="1" i="1" dirty="0">
              <a:solidFill>
                <a:srgbClr val="00B050"/>
              </a:solidFill>
            </a:endParaRPr>
          </a:p>
        </p:txBody>
      </p:sp>
      <p:sp>
        <p:nvSpPr>
          <p:cNvPr id="3" name="Объект 2"/>
          <p:cNvSpPr>
            <a:spLocks noGrp="1"/>
          </p:cNvSpPr>
          <p:nvPr>
            <p:ph idx="1"/>
          </p:nvPr>
        </p:nvSpPr>
        <p:spPr>
          <a:xfrm>
            <a:off x="685801" y="1294603"/>
            <a:ext cx="10131425" cy="905308"/>
          </a:xfrm>
        </p:spPr>
        <p:txBody>
          <a:bodyPr>
            <a:normAutofit lnSpcReduction="10000"/>
          </a:bodyPr>
          <a:lstStyle/>
          <a:p>
            <a:r>
              <a:rPr lang="ru-RU" b="1" i="1" dirty="0" smtClean="0">
                <a:solidFill>
                  <a:schemeClr val="accent5">
                    <a:lumMod val="75000"/>
                  </a:schemeClr>
                </a:solidFill>
              </a:rPr>
              <a:t>Также на пади Турока можно </a:t>
            </a:r>
            <a:r>
              <a:rPr lang="ru-RU" b="1" i="1" dirty="0">
                <a:solidFill>
                  <a:schemeClr val="accent5">
                    <a:lumMod val="75000"/>
                  </a:schemeClr>
                </a:solidFill>
              </a:rPr>
              <a:t>собрать целый гербарий лекарственных трав: пижма, тысячелистник, кипрей (иван-чай), бадан, </a:t>
            </a:r>
            <a:r>
              <a:rPr lang="ru-RU" b="1" i="1" dirty="0" smtClean="0">
                <a:solidFill>
                  <a:schemeClr val="accent5">
                    <a:lumMod val="75000"/>
                  </a:schemeClr>
                </a:solidFill>
              </a:rPr>
              <a:t>молодило,подорожник </a:t>
            </a:r>
            <a:r>
              <a:rPr lang="ru-RU" b="1" i="1" dirty="0">
                <a:solidFill>
                  <a:schemeClr val="accent5">
                    <a:lumMod val="75000"/>
                  </a:schemeClr>
                </a:solidFill>
              </a:rPr>
              <a:t>и другие. Есть те, кто находил здесь даже, невероятно экзотичную для наших мест аралию.</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11" y="2425388"/>
            <a:ext cx="2352843" cy="1764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114" y="2425388"/>
            <a:ext cx="1917897" cy="1763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245" y="2439560"/>
            <a:ext cx="2352843" cy="1764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322" y="2439560"/>
            <a:ext cx="2229852" cy="1764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6813" y="4414758"/>
            <a:ext cx="2164882" cy="1562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6995" y="4414758"/>
            <a:ext cx="2144499" cy="1546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6795" y="4443841"/>
            <a:ext cx="542715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91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B050"/>
                </a:solidFill>
              </a:rPr>
              <a:t>ягоды</a:t>
            </a:r>
            <a:endParaRPr lang="ru-RU" b="1" i="1" dirty="0">
              <a:solidFill>
                <a:srgbClr val="00B050"/>
              </a:solidFill>
            </a:endParaRPr>
          </a:p>
        </p:txBody>
      </p:sp>
      <p:sp>
        <p:nvSpPr>
          <p:cNvPr id="3" name="Объект 2"/>
          <p:cNvSpPr>
            <a:spLocks noGrp="1"/>
          </p:cNvSpPr>
          <p:nvPr>
            <p:ph idx="1"/>
          </p:nvPr>
        </p:nvSpPr>
        <p:spPr>
          <a:xfrm>
            <a:off x="685800" y="1812325"/>
            <a:ext cx="10131425" cy="1062681"/>
          </a:xfrm>
        </p:spPr>
        <p:txBody>
          <a:bodyPr>
            <a:normAutofit/>
          </a:bodyPr>
          <a:lstStyle/>
          <a:p>
            <a:pPr marL="0" indent="0">
              <a:buNone/>
            </a:pPr>
            <a:r>
              <a:rPr lang="ru-RU" b="1" i="1" dirty="0">
                <a:solidFill>
                  <a:schemeClr val="accent5">
                    <a:lumMod val="75000"/>
                  </a:schemeClr>
                </a:solidFill>
              </a:rPr>
              <a:t>Также,помимо сбора лекарственных листьев и </a:t>
            </a:r>
            <a:r>
              <a:rPr lang="ru-RU" b="1" i="1" dirty="0" smtClean="0">
                <a:solidFill>
                  <a:schemeClr val="accent5">
                    <a:lumMod val="75000"/>
                  </a:schemeClr>
                </a:solidFill>
              </a:rPr>
              <a:t>наблюдением за </a:t>
            </a:r>
            <a:r>
              <a:rPr lang="ru-RU" b="1" i="1" dirty="0">
                <a:solidFill>
                  <a:schemeClr val="accent5">
                    <a:lumMod val="75000"/>
                  </a:schemeClr>
                </a:solidFill>
              </a:rPr>
              <a:t>разнообразием птиц можно пособирать </a:t>
            </a:r>
            <a:r>
              <a:rPr lang="ru-RU" b="1" i="1" dirty="0" smtClean="0">
                <a:solidFill>
                  <a:schemeClr val="accent5">
                    <a:lumMod val="75000"/>
                  </a:schemeClr>
                </a:solidFill>
              </a:rPr>
              <a:t>такие ягоды</a:t>
            </a:r>
            <a:r>
              <a:rPr lang="en-US" b="1" i="1" dirty="0" smtClean="0">
                <a:solidFill>
                  <a:schemeClr val="accent5">
                    <a:lumMod val="75000"/>
                  </a:schemeClr>
                </a:solidFill>
              </a:rPr>
              <a:t> :</a:t>
            </a:r>
            <a:r>
              <a:rPr lang="ru-RU" b="1" i="1" dirty="0" smtClean="0">
                <a:solidFill>
                  <a:schemeClr val="accent5">
                    <a:lumMod val="75000"/>
                  </a:schemeClr>
                </a:solidFill>
              </a:rPr>
              <a:t> черная смородина,красная</a:t>
            </a:r>
            <a:r>
              <a:rPr lang="ru-RU" b="1" i="1" dirty="0">
                <a:solidFill>
                  <a:schemeClr val="accent5">
                    <a:lumMod val="75000"/>
                  </a:schemeClr>
                </a:solidFill>
              </a:rPr>
              <a:t> </a:t>
            </a:r>
            <a:r>
              <a:rPr lang="ru-RU" b="1" i="1" dirty="0" smtClean="0">
                <a:solidFill>
                  <a:schemeClr val="accent5">
                    <a:lumMod val="75000"/>
                  </a:schemeClr>
                </a:solidFill>
              </a:rPr>
              <a:t>смородина,облепиха,земляника,ирга,крыжовник,вишня </a:t>
            </a:r>
            <a:r>
              <a:rPr lang="ru-RU" b="1" i="1" dirty="0" smtClean="0">
                <a:solidFill>
                  <a:schemeClr val="accent5">
                    <a:lumMod val="75000"/>
                  </a:schemeClr>
                </a:solidFill>
              </a:rPr>
              <a:t>и т.д.</a:t>
            </a:r>
            <a:endParaRPr lang="ru-RU" b="1" i="1" dirty="0">
              <a:solidFill>
                <a:schemeClr val="accent5">
                  <a:lumMod val="75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65" y="3944255"/>
            <a:ext cx="1451404" cy="168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61" y="3150971"/>
            <a:ext cx="1453978" cy="1672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136" y="3987164"/>
            <a:ext cx="1552834" cy="1668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0389" y="3952838"/>
            <a:ext cx="1577546" cy="1668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0302" y="3146680"/>
            <a:ext cx="1584239" cy="1668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0833" y="3985051"/>
            <a:ext cx="1488247" cy="1659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5667" y="3150971"/>
            <a:ext cx="1579048" cy="1725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962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311217"/>
            <a:ext cx="10131425" cy="564682"/>
          </a:xfrm>
        </p:spPr>
        <p:txBody>
          <a:bodyPr>
            <a:normAutofit fontScale="90000"/>
          </a:bodyPr>
          <a:lstStyle/>
          <a:p>
            <a:r>
              <a:rPr lang="ru-RU" b="1" i="1" dirty="0" smtClean="0">
                <a:solidFill>
                  <a:srgbClr val="00B050"/>
                </a:solidFill>
              </a:rPr>
              <a:t>Озеро Сосновка</a:t>
            </a:r>
            <a:endParaRPr lang="ru-RU" b="1" i="1" dirty="0">
              <a:solidFill>
                <a:srgbClr val="00B050"/>
              </a:solidFill>
            </a:endParaRPr>
          </a:p>
        </p:txBody>
      </p:sp>
      <p:sp>
        <p:nvSpPr>
          <p:cNvPr id="3" name="Объект 2"/>
          <p:cNvSpPr>
            <a:spLocks noGrp="1"/>
          </p:cNvSpPr>
          <p:nvPr>
            <p:ph idx="1"/>
          </p:nvPr>
        </p:nvSpPr>
        <p:spPr>
          <a:xfrm>
            <a:off x="685800" y="770136"/>
            <a:ext cx="10131425" cy="2059806"/>
          </a:xfrm>
        </p:spPr>
        <p:txBody>
          <a:bodyPr>
            <a:normAutofit fontScale="92500" lnSpcReduction="10000"/>
          </a:bodyPr>
          <a:lstStyle/>
          <a:p>
            <a:r>
              <a:rPr lang="ru-RU" b="1" i="1" dirty="0" smtClean="0">
                <a:solidFill>
                  <a:schemeClr val="accent5">
                    <a:lumMod val="75000"/>
                  </a:schemeClr>
                </a:solidFill>
              </a:rPr>
              <a:t>3.Но, </a:t>
            </a:r>
            <a:r>
              <a:rPr lang="ru-RU" b="1" i="1" dirty="0">
                <a:solidFill>
                  <a:schemeClr val="accent5">
                    <a:lumMod val="75000"/>
                  </a:schemeClr>
                </a:solidFill>
              </a:rPr>
              <a:t>наш путь пролегает далее, и по крутой тропе мы спускаемся к Ангаре и озеру Сосновка. Мы следуем по насыпи между озером и Ангарой. Здесь заметно прохладнее, ведь температура ангарской воды 5-7 градусов Цельсия. Удивительный мир маленьких таинственных островков и глубоких заводей как справа, так и слева, по нашему маршруту. Вы не пожалеете, если взяли удочки и наживку. Но не только люди здесь интересуются рыбой. Утром, когда еще не растаял окончательно туман, можно встретить цаплю, аиста, чёрного баклана. Здесь есть местечки со своими легендами и экзотичными названиями: Грибная горка, мыс Четырёх Дураков и т.д. Поговорите с рыбаками - они такого наплетут! Где правда, где сказки, не разобрать.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623" y="2935706"/>
            <a:ext cx="2529037" cy="2529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2" y="2777060"/>
            <a:ext cx="2115982" cy="1636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223" y="2777060"/>
            <a:ext cx="2067853" cy="16165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414" y="4562376"/>
            <a:ext cx="6862812" cy="20598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7835" y="2777060"/>
            <a:ext cx="2255458" cy="16165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994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Небесная</Template>
  <TotalTime>1500</TotalTime>
  <Words>734</Words>
  <Application>Microsoft Office PowerPoint</Application>
  <PresentationFormat>Широкоэкранный</PresentationFormat>
  <Paragraphs>44</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regular-ysans</vt:lpstr>
      <vt:lpstr>Небеса</vt:lpstr>
      <vt:lpstr>Муниципальное бюджетное общеобразовательное учреждение  “Средняя общеобразовательная школа № 18” муниципального образования города Братска </vt:lpstr>
      <vt:lpstr>Цели проекта </vt:lpstr>
      <vt:lpstr>Наш Пеший маршрут пролегает в окрестностях посёлка Энергетик и заканчивается на острове тенгА</vt:lpstr>
      <vt:lpstr>Презентация PowerPoint</vt:lpstr>
      <vt:lpstr>Падь турока</vt:lpstr>
      <vt:lpstr>Птицы </vt:lpstr>
      <vt:lpstr>Лекарственные растения</vt:lpstr>
      <vt:lpstr>ягоды</vt:lpstr>
      <vt:lpstr>Озеро Сосновка</vt:lpstr>
      <vt:lpstr>Тенга – островной мир!</vt:lpstr>
      <vt:lpstr>Грибы </vt:lpstr>
      <vt:lpstr>Ядовитые грибы</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 18” муниципального образования города Братска</dc:title>
  <dc:creator>СЛАВА</dc:creator>
  <cp:lastModifiedBy>СЛАВА</cp:lastModifiedBy>
  <cp:revision>78</cp:revision>
  <dcterms:created xsi:type="dcterms:W3CDTF">2020-05-07T20:10:01Z</dcterms:created>
  <dcterms:modified xsi:type="dcterms:W3CDTF">2020-05-13T06:40:27Z</dcterms:modified>
</cp:coreProperties>
</file>